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1"/>
  </p:sldMasterIdLst>
  <p:notesMasterIdLst>
    <p:notesMasterId r:id="rId25"/>
  </p:notesMasterIdLst>
  <p:sldIdLst>
    <p:sldId id="256" r:id="rId2"/>
    <p:sldId id="258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9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73F8B-3602-4704-B33D-2744AF26D537}" type="datetimeFigureOut">
              <a:rPr lang="it-IT" smtClean="0"/>
              <a:t>27/01/2020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C608B-AD98-43F7-B1A2-EDF5881327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15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9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2663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8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0203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6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8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0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2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3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4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4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2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1D9720-7872-41C5-9F4F-FC0F9110A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INTEGRATIVO LAVAZZA</a:t>
            </a:r>
            <a:br>
              <a:rPr lang="it-IT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GATTINARA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247EF4-7ABD-486C-ABFD-EF2B807D6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000" b="1" dirty="0">
                <a:solidFill>
                  <a:schemeClr val="tx1"/>
                </a:solidFill>
              </a:rPr>
              <a:t>QUADRIENNIO 2020 - 2023</a:t>
            </a:r>
          </a:p>
        </p:txBody>
      </p:sp>
      <p:pic>
        <p:nvPicPr>
          <p:cNvPr id="4" name="Immagine 3" descr="Logo FAI CISL per carta  intestata unitaria">
            <a:extLst>
              <a:ext uri="{FF2B5EF4-FFF2-40B4-BE49-F238E27FC236}">
                <a16:creationId xmlns:a16="http://schemas.microsoft.com/office/drawing/2014/main" id="{D169ED84-1B55-42F7-A193-048E6279DF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- flaicgil 1">
            <a:extLst>
              <a:ext uri="{FF2B5EF4-FFF2-40B4-BE49-F238E27FC236}">
                <a16:creationId xmlns:a16="http://schemas.microsoft.com/office/drawing/2014/main" id="{C0649043-0BBF-45BB-AAF9-910CA115D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5E9624A2-FCDA-420B-8D13-0F2DAE264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733" y="5594365"/>
            <a:ext cx="1017425" cy="1017425"/>
          </a:xfrm>
          <a:prstGeom prst="rect">
            <a:avLst/>
          </a:prstGeom>
        </p:spPr>
      </p:pic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B83C42-0D73-47D8-BDA8-7C559AB29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690" y="390760"/>
            <a:ext cx="2717509" cy="1059753"/>
          </a:xfrm>
          <a:prstGeom prst="rect">
            <a:avLst/>
          </a:prstGeom>
        </p:spPr>
      </p:pic>
      <p:pic>
        <p:nvPicPr>
          <p:cNvPr id="10" name="Immagine 9" descr="Logo FAI CISL per carta  intestata unitaria">
            <a:extLst>
              <a:ext uri="{FF2B5EF4-FFF2-40B4-BE49-F238E27FC236}">
                <a16:creationId xmlns:a16="http://schemas.microsoft.com/office/drawing/2014/main" id="{DC41F77D-21F0-41FC-8F0E-522B9C3070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- flaicgil 1">
            <a:extLst>
              <a:ext uri="{FF2B5EF4-FFF2-40B4-BE49-F238E27FC236}">
                <a16:creationId xmlns:a16="http://schemas.microsoft.com/office/drawing/2014/main" id="{9CF5BF49-D54A-4298-97E2-5D6380CE5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26FB60B2-11A4-4EB0-B703-795322C9A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733" y="5295821"/>
            <a:ext cx="1614511" cy="16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2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BANCA 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2" y="1317813"/>
            <a:ext cx="8923867" cy="4120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sz="3000" dirty="0"/>
          </a:p>
          <a:p>
            <a:pPr marL="0" indent="0">
              <a:buNone/>
            </a:pPr>
            <a:endParaRPr lang="it-IT" sz="3000" dirty="0"/>
          </a:p>
          <a:p>
            <a:pPr marL="0" indent="0" algn="ctr">
              <a:buNone/>
            </a:pPr>
            <a:r>
              <a:rPr lang="it-IT" sz="3000" dirty="0"/>
              <a:t>CICLI NORMALI: </a:t>
            </a:r>
            <a:r>
              <a:rPr lang="it-IT" sz="3000" b="1" dirty="0"/>
              <a:t>40 ore</a:t>
            </a:r>
          </a:p>
          <a:p>
            <a:pPr marL="0" indent="0" algn="ctr">
              <a:buNone/>
            </a:pPr>
            <a:endParaRPr lang="it-IT" sz="3000" b="1" dirty="0"/>
          </a:p>
          <a:p>
            <a:pPr marL="0" indent="0" algn="ctr">
              <a:buNone/>
            </a:pPr>
            <a:r>
              <a:rPr lang="it-IT" sz="3000" dirty="0"/>
              <a:t>CICLO CONTINUO: </a:t>
            </a:r>
            <a:r>
              <a:rPr lang="it-IT" sz="3000" b="1" dirty="0"/>
              <a:t>80 ore</a:t>
            </a:r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r>
              <a:rPr lang="it-IT" sz="3000" dirty="0"/>
              <a:t>  </a:t>
            </a:r>
          </a:p>
        </p:txBody>
      </p:sp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96349F30-EE6E-4957-BB8C-1B355CDCDE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07A456F7-A01D-4F4C-96EA-3A61BE1E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55C831-C6BF-41A3-B998-38909F307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SCORRIMENTO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2" y="1317813"/>
            <a:ext cx="8923867" cy="4120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3000" b="1" u="sng" dirty="0"/>
              <a:t>Attivazione</a:t>
            </a:r>
            <a:r>
              <a:rPr lang="it-IT" sz="3000" dirty="0"/>
              <a:t> possibile solo successivamente ad </a:t>
            </a:r>
            <a:r>
              <a:rPr lang="it-IT" sz="3000" b="1" u="sng" dirty="0"/>
              <a:t>accordo</a:t>
            </a:r>
            <a:r>
              <a:rPr lang="it-IT" sz="3000" dirty="0"/>
              <a:t> con RSU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Massimo </a:t>
            </a:r>
            <a:r>
              <a:rPr lang="it-IT" sz="3000" b="1" u="sng" dirty="0"/>
              <a:t>4 cicli </a:t>
            </a:r>
            <a:r>
              <a:rPr lang="it-IT" sz="3000" dirty="0"/>
              <a:t>lavorabili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b="1" u="sng" dirty="0"/>
              <a:t>20%</a:t>
            </a:r>
            <a:r>
              <a:rPr lang="it-IT" sz="3000" dirty="0"/>
              <a:t> maggiorazione oraria al sabato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rgbClr val="FF0000"/>
                </a:solidFill>
              </a:rPr>
              <a:t>NO</a:t>
            </a:r>
            <a:r>
              <a:rPr lang="it-IT" sz="3000" dirty="0"/>
              <a:t> scorrimento su turno notturno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Se lo scorrimento viene utilizzato ulteriore verifica con le RSU sull’andamento dei cicli orari annui</a:t>
            </a:r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r>
              <a:rPr lang="it-IT" sz="3000" dirty="0"/>
              <a:t>L’attivazione dello scorrimento può anche essere effettuato per affrontare eventuali crisi di alcuni prodotti ed evitare ricorso alla CIG. </a:t>
            </a:r>
          </a:p>
        </p:txBody>
      </p:sp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96349F30-EE6E-4957-BB8C-1B355CDCDE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07A456F7-A01D-4F4C-96EA-3A61BE1E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55C831-C6BF-41A3-B998-38909F307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5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1"/>
            <a:ext cx="11001571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SCORRIMENTO</a:t>
            </a:r>
          </a:p>
        </p:txBody>
      </p:sp>
      <p:pic>
        <p:nvPicPr>
          <p:cNvPr id="5" name="Segnaposto contenuto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B472256B-423B-4403-B166-571C80BA8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317813"/>
            <a:ext cx="11077243" cy="3366729"/>
          </a:xfrm>
        </p:spPr>
      </p:pic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96349F30-EE6E-4957-BB8C-1B355CDCDE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07A456F7-A01D-4F4C-96EA-3A61BE1E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55C831-C6BF-41A3-B998-38909F307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4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STAGIONALITA’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2" y="1317813"/>
            <a:ext cx="8923867" cy="4120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Inserito nuovo capitolo per permettere assunzioni lavoratori stagionali;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Indentificata la stagionalità di stabilimento dal 01 maggio al 31 dicembre;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Possibilità per gli stagionali già formati di essere reinseriti l’anno successivo.</a:t>
            </a:r>
          </a:p>
        </p:txBody>
      </p:sp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96349F30-EE6E-4957-BB8C-1B355CDCDE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07A456F7-A01D-4F4C-96EA-3A61BE1E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55C831-C6BF-41A3-B998-38909F307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8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PERMESSI RETRIBUITI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2" y="1317813"/>
            <a:ext cx="8923867" cy="4120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Riconoscimento di tutti i tipi di unioni stabili;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1 giorno di permesso per cause famigliari per parenti e affini;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Permesso per cause famigliari ripetibile nell’anno solare;</a:t>
            </a:r>
          </a:p>
        </p:txBody>
      </p:sp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96349F30-EE6E-4957-BB8C-1B355CDCDE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07A456F7-A01D-4F4C-96EA-3A61BE1E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55C831-C6BF-41A3-B998-38909F307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6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INDENNITA’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2" y="1317813"/>
            <a:ext cx="8923867" cy="4120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sz="3000" b="1" dirty="0"/>
          </a:p>
          <a:p>
            <a:pPr marL="0" indent="0">
              <a:buNone/>
            </a:pPr>
            <a:r>
              <a:rPr lang="it-IT" sz="3000" b="1" dirty="0"/>
              <a:t>+ 10 €</a:t>
            </a:r>
            <a:r>
              <a:rPr lang="it-IT" sz="3000" dirty="0"/>
              <a:t> gettone Squadra Emergenza Antincendio</a:t>
            </a:r>
          </a:p>
          <a:p>
            <a:pPr marL="0" indent="0">
              <a:buNone/>
            </a:pPr>
            <a:endParaRPr lang="it-IT" sz="3000" b="1" dirty="0"/>
          </a:p>
          <a:p>
            <a:pPr marL="0" indent="0">
              <a:buNone/>
            </a:pPr>
            <a:r>
              <a:rPr lang="it-IT" sz="3000" b="1" dirty="0"/>
              <a:t>+ 10 € </a:t>
            </a:r>
            <a:r>
              <a:rPr lang="it-IT" sz="3000" dirty="0"/>
              <a:t>gettone Squadra Primo Soccorso</a:t>
            </a:r>
          </a:p>
        </p:txBody>
      </p:sp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96349F30-EE6E-4957-BB8C-1B355CDCDE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07A456F7-A01D-4F4C-96EA-3A61BE1E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55C831-C6BF-41A3-B998-38909F307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40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TRATTAMENTI VARI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2" y="1317813"/>
            <a:ext cx="8923867" cy="4120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sz="3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Introdotto</a:t>
            </a:r>
            <a:r>
              <a:rPr lang="it-IT" sz="3000" b="1" dirty="0"/>
              <a:t> 250 € </a:t>
            </a:r>
            <a:r>
              <a:rPr lang="it-IT" sz="3000" dirty="0"/>
              <a:t>bonus bebè;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Ratificato</a:t>
            </a:r>
            <a:r>
              <a:rPr lang="it-IT" sz="3000" b="1" dirty="0"/>
              <a:t> 250 € </a:t>
            </a:r>
            <a:r>
              <a:rPr lang="it-IT" sz="3000" dirty="0"/>
              <a:t>bonus matrimonio;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Ratificata mensilità aggiuntiva al 25° anno di servizio;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Ratificata mensilità aggiuntiva al 35° anno di servizio.</a:t>
            </a:r>
          </a:p>
        </p:txBody>
      </p:sp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96349F30-EE6E-4957-BB8C-1B355CDCDE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07A456F7-A01D-4F4C-96EA-3A61BE1E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55C831-C6BF-41A3-B998-38909F307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PREMIO PER OBBIETTIVI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4339997E-F7D6-4E44-B2C9-4D0446261B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044753"/>
              </p:ext>
            </p:extLst>
          </p:nvPr>
        </p:nvGraphicFramePr>
        <p:xfrm>
          <a:off x="571671" y="1628700"/>
          <a:ext cx="900965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007">
                  <a:extLst>
                    <a:ext uri="{9D8B030D-6E8A-4147-A177-3AD203B41FA5}">
                      <a16:colId xmlns:a16="http://schemas.microsoft.com/office/drawing/2014/main" val="4063610071"/>
                    </a:ext>
                  </a:extLst>
                </a:gridCol>
                <a:gridCol w="2093843">
                  <a:extLst>
                    <a:ext uri="{9D8B030D-6E8A-4147-A177-3AD203B41FA5}">
                      <a16:colId xmlns:a16="http://schemas.microsoft.com/office/drawing/2014/main" val="2184256759"/>
                    </a:ext>
                  </a:extLst>
                </a:gridCol>
                <a:gridCol w="2584174">
                  <a:extLst>
                    <a:ext uri="{9D8B030D-6E8A-4147-A177-3AD203B41FA5}">
                      <a16:colId xmlns:a16="http://schemas.microsoft.com/office/drawing/2014/main" val="2402878356"/>
                    </a:ext>
                  </a:extLst>
                </a:gridCol>
                <a:gridCol w="2292626">
                  <a:extLst>
                    <a:ext uri="{9D8B030D-6E8A-4147-A177-3AD203B41FA5}">
                      <a16:colId xmlns:a16="http://schemas.microsoft.com/office/drawing/2014/main" val="2307496698"/>
                    </a:ext>
                  </a:extLst>
                </a:gridCol>
              </a:tblGrid>
              <a:tr h="29181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TICKET COMPLIMENT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PREMIO PRESENZA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117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1.178 €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451 €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025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1.538 €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451 €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66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1.898 €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451 €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42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2.203 €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230 €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451 €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514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2.293 €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230 €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576 €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28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2.363 €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230 €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576 €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237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2.503 €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230 €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576 €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05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2.593 €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230 €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576 €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370213"/>
                  </a:ext>
                </a:extLst>
              </a:tr>
            </a:tbl>
          </a:graphicData>
        </a:graphic>
      </p:graphicFrame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96349F30-EE6E-4957-BB8C-1B355CDCDE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07A456F7-A01D-4F4C-96EA-3A61BE1E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55C831-C6BF-41A3-B998-38909F307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59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PREMIO PER OBBIETTIVI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2" y="1317813"/>
            <a:ext cx="8749056" cy="4120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Incremento massimo raggiungibile nei 4 anni pari a </a:t>
            </a:r>
            <a:r>
              <a:rPr lang="it-IT" sz="3000" b="1" u="sng" dirty="0"/>
              <a:t>1680 €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b="1" u="sng" dirty="0"/>
              <a:t>Premio riconosciuto</a:t>
            </a:r>
            <a:r>
              <a:rPr lang="it-IT" sz="3000" dirty="0"/>
              <a:t> in quota parte ai dimissionari per pensionamento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b="1" dirty="0"/>
              <a:t>+ 20 € </a:t>
            </a:r>
            <a:r>
              <a:rPr lang="it-IT" sz="3000" dirty="0"/>
              <a:t>Ticket </a:t>
            </a:r>
            <a:r>
              <a:rPr lang="it-IT" sz="3000" dirty="0" err="1"/>
              <a:t>compliments</a:t>
            </a:r>
            <a:r>
              <a:rPr lang="it-IT" sz="3000" dirty="0"/>
              <a:t> (250 euro)</a:t>
            </a:r>
          </a:p>
        </p:txBody>
      </p:sp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96349F30-EE6E-4957-BB8C-1B355CDCDE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07A456F7-A01D-4F4C-96EA-3A61BE1E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55C831-C6BF-41A3-B998-38909F307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5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60570">
            <a:off x="118069" y="1223008"/>
            <a:ext cx="528293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PREMIO PER OBBIETTIVI</a:t>
            </a:r>
          </a:p>
        </p:txBody>
      </p:sp>
      <p:pic>
        <p:nvPicPr>
          <p:cNvPr id="5" name="Segnaposto contenuto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ED7D5D26-594D-4150-B3AA-E56971A18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3188" y="347825"/>
            <a:ext cx="3844326" cy="6162350"/>
          </a:xfrm>
        </p:spPr>
      </p:pic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96349F30-EE6E-4957-BB8C-1B355CDCDE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26" y="5554238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07A456F7-A01D-4F4C-96EA-3A61BE1E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55C831-C6BF-41A3-B998-38909F307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190" y="5272067"/>
            <a:ext cx="1662020" cy="158593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DAD89A-AF08-441E-B6EE-CFCFD9EA8C47}"/>
              </a:ext>
            </a:extLst>
          </p:cNvPr>
          <p:cNvSpPr txBox="1"/>
          <p:nvPr/>
        </p:nvSpPr>
        <p:spPr>
          <a:xfrm>
            <a:off x="538829" y="3172975"/>
            <a:ext cx="450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Premio 2019: </a:t>
            </a:r>
            <a:r>
              <a:rPr lang="it-IT" sz="3600" b="1" i="1" u="sng" dirty="0"/>
              <a:t>2593 €</a:t>
            </a:r>
          </a:p>
        </p:txBody>
      </p:sp>
    </p:spTree>
    <p:extLst>
      <p:ext uri="{BB962C8B-B14F-4D97-AF65-F5344CB8AC3E}">
        <p14:creationId xmlns:p14="http://schemas.microsoft.com/office/powerpoint/2010/main" val="40022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ORARIO DI LAVORO (Pause)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7813"/>
            <a:ext cx="8596668" cy="4120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000" dirty="0"/>
          </a:p>
          <a:p>
            <a:pPr marL="0" indent="0" algn="ctr">
              <a:buNone/>
            </a:pPr>
            <a:r>
              <a:rPr lang="it-IT" sz="3000" dirty="0"/>
              <a:t>PAUSA PRANZO NON RETRIBUITA</a:t>
            </a:r>
          </a:p>
          <a:p>
            <a:pPr marL="0" indent="0" algn="ctr">
              <a:buNone/>
            </a:pPr>
            <a:r>
              <a:rPr lang="it-IT" sz="3000" dirty="0"/>
              <a:t>PER I DIPENDENTI GIORNALIERI ESTENDIBILE </a:t>
            </a:r>
          </a:p>
          <a:p>
            <a:pPr marL="0" indent="0" algn="ctr">
              <a:buNone/>
            </a:pPr>
            <a:r>
              <a:rPr lang="it-IT" sz="3000" dirty="0"/>
              <a:t>A </a:t>
            </a:r>
            <a:r>
              <a:rPr lang="it-IT" sz="3000" b="1" u="sng" dirty="0"/>
              <a:t>60 MINUTI</a:t>
            </a:r>
            <a:r>
              <a:rPr lang="it-IT" sz="3000" dirty="0"/>
              <a:t> </a:t>
            </a:r>
          </a:p>
          <a:p>
            <a:pPr marL="0" indent="0" algn="ctr">
              <a:buNone/>
            </a:pPr>
            <a:r>
              <a:rPr lang="it-IT" sz="3000" dirty="0"/>
              <a:t>RECUPERO DEI 15 MINUTI AGGIUNTIVI </a:t>
            </a:r>
          </a:p>
          <a:p>
            <a:pPr marL="0" indent="0" algn="ctr">
              <a:buNone/>
            </a:pPr>
            <a:r>
              <a:rPr lang="it-IT" sz="3000" dirty="0"/>
              <a:t>NELLA STESSA GIORNATA</a:t>
            </a:r>
          </a:p>
        </p:txBody>
      </p:sp>
      <p:pic>
        <p:nvPicPr>
          <p:cNvPr id="4" name="Immagine 3" descr="Logo FAI CISL per carta  intestata unitaria">
            <a:extLst>
              <a:ext uri="{FF2B5EF4-FFF2-40B4-BE49-F238E27FC236}">
                <a16:creationId xmlns:a16="http://schemas.microsoft.com/office/drawing/2014/main" id="{01FABBE0-F192-4415-A179-2016ACDEF0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- flaicgil 1">
            <a:extLst>
              <a:ext uri="{FF2B5EF4-FFF2-40B4-BE49-F238E27FC236}">
                <a16:creationId xmlns:a16="http://schemas.microsoft.com/office/drawing/2014/main" id="{29A81490-053D-4034-B4FB-83B14E689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368C66B-9F71-458A-95B9-F6ADC9B4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733" y="5276662"/>
            <a:ext cx="1581338" cy="15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89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ABBATTIMENTO 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2" y="1317813"/>
            <a:ext cx="8749056" cy="4120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000" b="1" dirty="0"/>
          </a:p>
          <a:p>
            <a:pPr marL="0" indent="0" algn="ctr">
              <a:buNone/>
            </a:pPr>
            <a:r>
              <a:rPr lang="it-IT" sz="3000" dirty="0"/>
              <a:t>A FRONTE DI UN </a:t>
            </a:r>
            <a:r>
              <a:rPr lang="it-IT" sz="3000" b="1" dirty="0"/>
              <a:t>ANDAMENTO POSITIVO DELLE ASSENZE COMPLESSIVE</a:t>
            </a:r>
            <a:r>
              <a:rPr lang="it-IT" sz="3000" dirty="0"/>
              <a:t> DELLO STABILIMENTO (INFERIORI AL 4%), </a:t>
            </a:r>
            <a:r>
              <a:rPr lang="it-IT" sz="3000" b="1" u="sng" dirty="0"/>
              <a:t>ATTENUAZIONE DELL’ABBATTIMENTO DEL PPO SU BASE INDIVIDUALE</a:t>
            </a:r>
          </a:p>
        </p:txBody>
      </p:sp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96349F30-EE6E-4957-BB8C-1B355CDCDE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07A456F7-A01D-4F4C-96EA-3A61BE1E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55C831-C6BF-41A3-B998-38909F307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70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311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ABBATTIMENTO PPO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2047C71-7D13-45F3-B87D-28AE5B081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020" y="1049515"/>
            <a:ext cx="7117296" cy="4222552"/>
          </a:xfrm>
        </p:spPr>
      </p:pic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96349F30-EE6E-4957-BB8C-1B355CDCDE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07A456F7-A01D-4F4C-96EA-3A61BE1E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55C831-C6BF-41A3-B998-38909F307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43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TRASFORMAZIONE DEL PREMIO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1" y="1317813"/>
            <a:ext cx="8856633" cy="4120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sz="3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3000" b="1" u="sng" dirty="0"/>
              <a:t>Possibilità</a:t>
            </a:r>
            <a:r>
              <a:rPr lang="it-IT" sz="3000" dirty="0"/>
              <a:t> di trasformare il premio in welfare;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La quota trasformata sarà </a:t>
            </a:r>
            <a:r>
              <a:rPr lang="it-IT" sz="3000" b="1" u="sng" dirty="0"/>
              <a:t>netta</a:t>
            </a:r>
            <a:r>
              <a:rPr lang="it-IT" sz="30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b="1" u="sng" dirty="0"/>
              <a:t>Incremento</a:t>
            </a:r>
            <a:r>
              <a:rPr lang="it-IT" sz="3000" dirty="0"/>
              <a:t> della quota trasformata in welfare del </a:t>
            </a:r>
            <a:r>
              <a:rPr lang="it-IT" sz="3000" b="1" u="sng" dirty="0"/>
              <a:t>10%</a:t>
            </a:r>
          </a:p>
        </p:txBody>
      </p:sp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96349F30-EE6E-4957-BB8C-1B355CDCDE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07A456F7-A01D-4F4C-96EA-3A61BE1E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55C831-C6BF-41A3-B998-38909F307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70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NORME FINALI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1" y="1317813"/>
            <a:ext cx="8856633" cy="4120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/>
              <a:t>IL PRESENTE CONTRATTO INTEGRATIVO E’ DA CONSIDERARE COME </a:t>
            </a:r>
            <a:r>
              <a:rPr lang="it-IT" sz="2400" b="1" u="sng" dirty="0"/>
              <a:t>TESTO UNICO</a:t>
            </a:r>
            <a:r>
              <a:rPr lang="it-IT" sz="2400" dirty="0"/>
              <a:t> DEGLI ACCORDI AZIENDALI.</a:t>
            </a:r>
          </a:p>
          <a:p>
            <a:pPr marL="0" indent="0">
              <a:buNone/>
            </a:pPr>
            <a:r>
              <a:rPr lang="it-IT" sz="2400" dirty="0"/>
              <a:t>IN PARTICOLARE SONO DA CONSIDERARE INTEGRALMENTE SUPERATI GLI ACCORDI: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200" dirty="0"/>
              <a:t>02/04/2009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200" dirty="0"/>
              <a:t>23/04/2009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200" dirty="0"/>
              <a:t>19/06/2009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200" dirty="0"/>
              <a:t>23/02/2010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200" dirty="0"/>
              <a:t>13/07/2010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200" dirty="0"/>
              <a:t>11/02/2011</a:t>
            </a:r>
          </a:p>
        </p:txBody>
      </p:sp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96349F30-EE6E-4957-BB8C-1B355CDCDE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07A456F7-A01D-4F4C-96EA-3A61BE1E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55C831-C6BF-41A3-B998-38909F307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5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SMART WORKING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2" y="1317813"/>
            <a:ext cx="8923867" cy="4120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sz="3000" dirty="0"/>
          </a:p>
          <a:p>
            <a:pPr marL="0" indent="0">
              <a:buNone/>
            </a:pPr>
            <a:endParaRPr lang="it-IT" sz="3000" dirty="0"/>
          </a:p>
          <a:p>
            <a:pPr marL="0" indent="0" algn="ctr">
              <a:buNone/>
            </a:pPr>
            <a:r>
              <a:rPr lang="it-IT" sz="3000" b="1" u="sng" dirty="0"/>
              <a:t>Introduzione</a:t>
            </a:r>
            <a:r>
              <a:rPr lang="it-IT" sz="3000" dirty="0"/>
              <a:t> dello smart </a:t>
            </a:r>
            <a:r>
              <a:rPr lang="it-IT" sz="3000" dirty="0" err="1"/>
              <a:t>working</a:t>
            </a:r>
            <a:r>
              <a:rPr lang="it-IT" sz="3000" dirty="0"/>
              <a:t> per gli impiegati che svolgono particolari mansioni</a:t>
            </a:r>
          </a:p>
        </p:txBody>
      </p:sp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96349F30-EE6E-4957-BB8C-1B355CDCDE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07A456F7-A01D-4F4C-96EA-3A61BE1E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F55C831-C6BF-41A3-B998-38909F307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1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66166"/>
            <a:ext cx="8596668" cy="11474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QUALIFICAZIONE E SVILUPPO PROFESSIONALE</a:t>
            </a:r>
            <a:br>
              <a:rPr lang="it-IT" b="1" dirty="0">
                <a:solidFill>
                  <a:schemeClr val="accent2">
                    <a:lumMod val="75000"/>
                  </a:schemeClr>
                </a:solidFill>
              </a:rPr>
            </a:b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99138"/>
            <a:ext cx="8596668" cy="35396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000" dirty="0"/>
          </a:p>
          <a:p>
            <a:pPr marL="0" indent="0" algn="ctr">
              <a:buNone/>
            </a:pPr>
            <a:r>
              <a:rPr lang="it-IT" sz="3000" b="1" u="sng" dirty="0"/>
              <a:t>DEFINIZIONE</a:t>
            </a:r>
            <a:r>
              <a:rPr lang="it-IT" sz="3000" dirty="0"/>
              <a:t> INQUADRAMENTI E DECLARATORIE SUPERIORE AL LIVELLO NAZIONALE CON INQUADRAMENTO MEDIO AZIENDALE                  AL 3° LIVELLO.</a:t>
            </a:r>
          </a:p>
          <a:p>
            <a:pPr marL="0" indent="0" algn="ctr">
              <a:buNone/>
            </a:pPr>
            <a:endParaRPr lang="it-IT" sz="3000" dirty="0"/>
          </a:p>
        </p:txBody>
      </p:sp>
      <p:pic>
        <p:nvPicPr>
          <p:cNvPr id="4" name="Immagine 3" descr="Logo FAI CISL per carta  intestata unitaria">
            <a:extLst>
              <a:ext uri="{FF2B5EF4-FFF2-40B4-BE49-F238E27FC236}">
                <a16:creationId xmlns:a16="http://schemas.microsoft.com/office/drawing/2014/main" id="{01FABBE0-F192-4415-A179-2016ACDEF0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- flaicgil 1">
            <a:extLst>
              <a:ext uri="{FF2B5EF4-FFF2-40B4-BE49-F238E27FC236}">
                <a16:creationId xmlns:a16="http://schemas.microsoft.com/office/drawing/2014/main" id="{29A81490-053D-4034-B4FB-83B14E689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368C66B-9F71-458A-95B9-F6ADC9B4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203" y="5279689"/>
            <a:ext cx="1653055" cy="16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9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66166"/>
            <a:ext cx="8596668" cy="114748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QUALIFICAZIONE E SVILUPPO PROFESSIONALE</a:t>
            </a:r>
            <a:br>
              <a:rPr lang="it-IT" b="1" dirty="0">
                <a:solidFill>
                  <a:schemeClr val="accent2">
                    <a:lumMod val="75000"/>
                  </a:schemeClr>
                </a:solidFill>
              </a:rPr>
            </a:b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7813"/>
            <a:ext cx="8596668" cy="4120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000" dirty="0"/>
          </a:p>
          <a:p>
            <a:pPr marL="0" indent="0" algn="ctr">
              <a:buNone/>
            </a:pPr>
            <a:r>
              <a:rPr lang="it-IT" sz="3000" dirty="0"/>
              <a:t>LIVELLI ACCESSIBILI IN BASE ALLE </a:t>
            </a:r>
          </a:p>
          <a:p>
            <a:pPr marL="0" indent="0" algn="ctr">
              <a:buNone/>
            </a:pPr>
            <a:r>
              <a:rPr lang="it-IT" sz="3000" b="1" u="sng" dirty="0">
                <a:solidFill>
                  <a:schemeClr val="tx1"/>
                </a:solidFill>
              </a:rPr>
              <a:t>COMPETENZE OGGETTIVE</a:t>
            </a:r>
          </a:p>
          <a:p>
            <a:pPr marL="0" indent="0" algn="ctr">
              <a:buNone/>
            </a:pPr>
            <a:endParaRPr lang="it-IT" sz="3000" dirty="0"/>
          </a:p>
          <a:p>
            <a:pPr marL="0" indent="0" algn="ctr">
              <a:buNone/>
            </a:pPr>
            <a:r>
              <a:rPr lang="it-IT" sz="3000" b="1" u="sng" dirty="0">
                <a:solidFill>
                  <a:srgbClr val="C00000"/>
                </a:solidFill>
              </a:rPr>
              <a:t>ELIMINATO</a:t>
            </a:r>
            <a:r>
              <a:rPr lang="it-IT" sz="3000" dirty="0"/>
              <a:t> IL LIMITE MINIMO DI TEMPO PREVISTO PER RAGGIUNGIMENTO LIVELLO MASSIMO</a:t>
            </a:r>
          </a:p>
        </p:txBody>
      </p:sp>
      <p:pic>
        <p:nvPicPr>
          <p:cNvPr id="4" name="Immagine 3" descr="Logo FAI CISL per carta  intestata unitaria">
            <a:extLst>
              <a:ext uri="{FF2B5EF4-FFF2-40B4-BE49-F238E27FC236}">
                <a16:creationId xmlns:a16="http://schemas.microsoft.com/office/drawing/2014/main" id="{01FABBE0-F192-4415-A179-2016ACDEF0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- flaicgil 1">
            <a:extLst>
              <a:ext uri="{FF2B5EF4-FFF2-40B4-BE49-F238E27FC236}">
                <a16:creationId xmlns:a16="http://schemas.microsoft.com/office/drawing/2014/main" id="{29A81490-053D-4034-B4FB-83B14E689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368C66B-9F71-458A-95B9-F6ADC9B4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733" y="5236641"/>
            <a:ext cx="1724773" cy="17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7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CICLO CONTINUO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17813"/>
            <a:ext cx="8596669" cy="4120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 </a:t>
            </a:r>
            <a:r>
              <a:rPr lang="it-IT" sz="3000" b="1" dirty="0"/>
              <a:t>+ 5 € </a:t>
            </a:r>
            <a:r>
              <a:rPr lang="it-IT" sz="3000" dirty="0"/>
              <a:t>gettone del sabato (15 €)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 </a:t>
            </a:r>
            <a:r>
              <a:rPr lang="it-IT" sz="3000" b="1" dirty="0"/>
              <a:t>+ 5 € </a:t>
            </a:r>
            <a:r>
              <a:rPr lang="it-IT" sz="3000" dirty="0"/>
              <a:t>gettone della domenica (20 €)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 </a:t>
            </a:r>
            <a:r>
              <a:rPr lang="it-IT" sz="3000" b="1" dirty="0"/>
              <a:t>+ 25 € </a:t>
            </a:r>
            <a:r>
              <a:rPr lang="it-IT" sz="3000" dirty="0"/>
              <a:t>gettone dalla 17° domenica (40 €)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Al calcolo delle 16 domeniche </a:t>
            </a:r>
            <a:r>
              <a:rPr lang="it-IT" sz="3000" b="1" dirty="0"/>
              <a:t>partecipano</a:t>
            </a:r>
            <a:r>
              <a:rPr lang="it-IT" sz="3000" dirty="0"/>
              <a:t> anche le eventuali festività lavorate.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Gettoni pagati per prestazioni di </a:t>
            </a:r>
            <a:r>
              <a:rPr lang="it-IT" sz="3000" b="1" dirty="0"/>
              <a:t>6 ore</a:t>
            </a:r>
            <a:r>
              <a:rPr lang="it-IT" sz="3000" dirty="0"/>
              <a:t>.</a:t>
            </a:r>
            <a:endParaRPr lang="it-IT" sz="3000" b="1" dirty="0"/>
          </a:p>
        </p:txBody>
      </p:sp>
      <p:pic>
        <p:nvPicPr>
          <p:cNvPr id="4" name="Immagine 3" descr="Logo FAI CISL per carta  intestata unitaria">
            <a:extLst>
              <a:ext uri="{FF2B5EF4-FFF2-40B4-BE49-F238E27FC236}">
                <a16:creationId xmlns:a16="http://schemas.microsoft.com/office/drawing/2014/main" id="{01FABBE0-F192-4415-A179-2016ACDEF0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- flaicgil 1">
            <a:extLst>
              <a:ext uri="{FF2B5EF4-FFF2-40B4-BE49-F238E27FC236}">
                <a16:creationId xmlns:a16="http://schemas.microsoft.com/office/drawing/2014/main" id="{29A81490-053D-4034-B4FB-83B14E689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368C66B-9F71-458A-95B9-F6ADC9B4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733" y="5191384"/>
            <a:ext cx="1823385" cy="18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FESTIVITA’ LAVORABILI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17813"/>
            <a:ext cx="8596669" cy="4120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Epifania (06/01)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Festa della Repubblica (02/06)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Ognissanti (01/11)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San Martino (II° martedì di novembre)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Immacolata Concezione (08/12)</a:t>
            </a:r>
          </a:p>
        </p:txBody>
      </p:sp>
      <p:pic>
        <p:nvPicPr>
          <p:cNvPr id="4" name="Immagine 3" descr="Logo FAI CISL per carta  intestata unitaria">
            <a:extLst>
              <a:ext uri="{FF2B5EF4-FFF2-40B4-BE49-F238E27FC236}">
                <a16:creationId xmlns:a16="http://schemas.microsoft.com/office/drawing/2014/main" id="{01FABBE0-F192-4415-A179-2016ACDEF0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- flaicgil 1">
            <a:extLst>
              <a:ext uri="{FF2B5EF4-FFF2-40B4-BE49-F238E27FC236}">
                <a16:creationId xmlns:a16="http://schemas.microsoft.com/office/drawing/2014/main" id="{29A81490-053D-4034-B4FB-83B14E689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368C66B-9F71-458A-95B9-F6ADC9B4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PAGAMENTO FESTIVITA’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317813"/>
            <a:ext cx="8923867" cy="4120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Festività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b="1" dirty="0"/>
              <a:t>+ ore lavorate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b="1" dirty="0"/>
              <a:t>+ maggiorazioni</a:t>
            </a:r>
            <a:r>
              <a:rPr lang="it-IT" sz="3000" dirty="0"/>
              <a:t> delle straordinario domenicale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b="1" dirty="0"/>
              <a:t>+ 45 € </a:t>
            </a:r>
            <a:r>
              <a:rPr lang="it-IT" sz="3000" dirty="0"/>
              <a:t>gettone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000" dirty="0"/>
              <a:t>Possibilità di convertire ore lavorate in permesso</a:t>
            </a:r>
          </a:p>
        </p:txBody>
      </p:sp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BC86E4C4-8CD8-430F-9688-80D11F91A6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1076A24A-69E4-4B76-9802-577C0327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6A55FDE-753E-4EE9-9FEB-EEB4D4DD5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8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692D8-7C5C-40A2-AC8E-2328D5DD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212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STRAORDINARIO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38EEBA-6EDC-4E73-A8D8-62BEE72E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317813"/>
            <a:ext cx="8923867" cy="4120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sz="3000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r>
              <a:rPr lang="it-IT" sz="3000" dirty="0"/>
              <a:t>	</a:t>
            </a:r>
            <a:r>
              <a:rPr lang="it-IT" sz="3000" b="1" dirty="0"/>
              <a:t>+ 5 € </a:t>
            </a:r>
            <a:r>
              <a:rPr lang="it-IT" sz="3000" dirty="0"/>
              <a:t>gettone</a:t>
            </a:r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r>
              <a:rPr lang="it-IT" sz="3000" dirty="0"/>
              <a:t>   turni: sabato 22/6</a:t>
            </a:r>
          </a:p>
          <a:p>
            <a:pPr marL="0" indent="0">
              <a:buNone/>
            </a:pPr>
            <a:r>
              <a:rPr lang="it-IT" sz="3000" dirty="0"/>
              <a:t>            domenica 6/14 e 14/22</a:t>
            </a:r>
          </a:p>
        </p:txBody>
      </p:sp>
      <p:pic>
        <p:nvPicPr>
          <p:cNvPr id="7" name="Immagine 6" descr="Logo FAI CISL per carta  intestata unitaria">
            <a:extLst>
              <a:ext uri="{FF2B5EF4-FFF2-40B4-BE49-F238E27FC236}">
                <a16:creationId xmlns:a16="http://schemas.microsoft.com/office/drawing/2014/main" id="{815FFFF7-AECB-44A7-81E1-6E52A9C12B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98" y="5594365"/>
            <a:ext cx="908349" cy="102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- flaicgil 1">
            <a:extLst>
              <a:ext uri="{FF2B5EF4-FFF2-40B4-BE49-F238E27FC236}">
                <a16:creationId xmlns:a16="http://schemas.microsoft.com/office/drawing/2014/main" id="{8DDE365E-3775-414E-97B6-91F9184C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6" y="5594365"/>
            <a:ext cx="815166" cy="10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D373CD1-1A58-46B7-A02A-96B2E2CF7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990" y="5272067"/>
            <a:ext cx="1662020" cy="1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13436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</TotalTime>
  <Words>598</Words>
  <Application>Microsoft Office PowerPoint</Application>
  <PresentationFormat>Widescreen</PresentationFormat>
  <Paragraphs>148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Wingdings 3</vt:lpstr>
      <vt:lpstr>Sfaccettatura</vt:lpstr>
      <vt:lpstr>INTEGRATIVO LAVAZZA GATTINARA</vt:lpstr>
      <vt:lpstr>ORARIO DI LAVORO (Pause)</vt:lpstr>
      <vt:lpstr>SMART WORKING</vt:lpstr>
      <vt:lpstr>QUALIFICAZIONE E SVILUPPO PROFESSIONALE </vt:lpstr>
      <vt:lpstr>QUALIFICAZIONE E SVILUPPO PROFESSIONALE </vt:lpstr>
      <vt:lpstr>CICLO CONTINUO</vt:lpstr>
      <vt:lpstr>FESTIVITA’ LAVORABILI</vt:lpstr>
      <vt:lpstr>PAGAMENTO FESTIVITA’</vt:lpstr>
      <vt:lpstr>STRAORDINARIO</vt:lpstr>
      <vt:lpstr>BANCA ORE</vt:lpstr>
      <vt:lpstr>SCORRIMENTO</vt:lpstr>
      <vt:lpstr>SCORRIMENTO</vt:lpstr>
      <vt:lpstr>STAGIONALITA’</vt:lpstr>
      <vt:lpstr>PERMESSI RETRIBUITI</vt:lpstr>
      <vt:lpstr>INDENNITA’</vt:lpstr>
      <vt:lpstr>TRATTAMENTI VARI</vt:lpstr>
      <vt:lpstr>PREMIO PER OBBIETTIVI</vt:lpstr>
      <vt:lpstr>PREMIO PER OBBIETTIVI</vt:lpstr>
      <vt:lpstr>PREMIO PER OBBIETTIVI</vt:lpstr>
      <vt:lpstr>ABBATTIMENTO PPO</vt:lpstr>
      <vt:lpstr>ABBATTIMENTO PPO</vt:lpstr>
      <vt:lpstr>TRASFORMAZIONE DEL PREMIO</vt:lpstr>
      <vt:lpstr>NORME FINALI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INTEGRATIVO LAVAZZA GATTINATA</dc:title>
  <dc:creator>Luca Bottaro</dc:creator>
  <cp:lastModifiedBy>Paolo Morandi</cp:lastModifiedBy>
  <cp:revision>20</cp:revision>
  <dcterms:created xsi:type="dcterms:W3CDTF">2020-01-22T15:02:25Z</dcterms:created>
  <dcterms:modified xsi:type="dcterms:W3CDTF">2020-01-27T09:57:37Z</dcterms:modified>
</cp:coreProperties>
</file>